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9"/>
  </p:handoutMasterIdLst>
  <p:sldIdLst>
    <p:sldId id="256" r:id="rId2"/>
    <p:sldId id="279" r:id="rId3"/>
    <p:sldId id="257" r:id="rId4"/>
    <p:sldId id="258" r:id="rId5"/>
    <p:sldId id="267" r:id="rId6"/>
    <p:sldId id="268" r:id="rId7"/>
    <p:sldId id="259" r:id="rId8"/>
    <p:sldId id="269" r:id="rId9"/>
    <p:sldId id="260" r:id="rId10"/>
    <p:sldId id="270" r:id="rId11"/>
    <p:sldId id="261" r:id="rId12"/>
    <p:sldId id="271" r:id="rId13"/>
    <p:sldId id="263" r:id="rId14"/>
    <p:sldId id="272" r:id="rId15"/>
    <p:sldId id="295" r:id="rId16"/>
    <p:sldId id="262" r:id="rId17"/>
    <p:sldId id="264" r:id="rId18"/>
    <p:sldId id="274" r:id="rId19"/>
    <p:sldId id="273" r:id="rId20"/>
    <p:sldId id="265" r:id="rId21"/>
    <p:sldId id="275" r:id="rId22"/>
    <p:sldId id="277" r:id="rId23"/>
    <p:sldId id="266" r:id="rId24"/>
    <p:sldId id="276" r:id="rId25"/>
    <p:sldId id="294" r:id="rId26"/>
    <p:sldId id="292" r:id="rId27"/>
    <p:sldId id="293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89" r:id="rId36"/>
    <p:sldId id="288" r:id="rId37"/>
    <p:sldId id="278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17CC01-A323-4DD2-8F71-8BF7925AF0FA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05FE650-401F-4BFE-9695-1C9DAA165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15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6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49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0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6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66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8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4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40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2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91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0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5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1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5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B75CA4-E24D-4BE7-92D4-9DA5D81080DC}" type="datetimeFigureOut">
              <a:rPr lang="en-CA" smtClean="0"/>
              <a:t>08/11/2018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477F09-6E4C-4315-BC81-C67E81A30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8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nwthK-ZqV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Propagation Media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smtClean="0"/>
              <a:t>Week#2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9067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mpressed bricks of coco fi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28061" r="6298" b="15538"/>
          <a:stretch/>
        </p:blipFill>
        <p:spPr bwMode="auto">
          <a:xfrm>
            <a:off x="669701" y="592427"/>
            <a:ext cx="6037311" cy="40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38141" y="4610637"/>
            <a:ext cx="36590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http://www.wigglywigglers.co.uk/media/catalog/product/cache/1/image/1200x1200/9df78eab33525d08d6e5fb8d27136e95/0/7/075_coirblock01.jpg</a:t>
            </a:r>
          </a:p>
        </p:txBody>
      </p:sp>
      <p:pic>
        <p:nvPicPr>
          <p:cNvPr id="4100" name="Picture 4" descr="http://www.989rock.com/public/images/pictures/products-lg/soil-enhancers/soil-enhancers-coco-fiber-01-x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25" y="791023"/>
            <a:ext cx="4515280" cy="451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39696" y="5304844"/>
            <a:ext cx="3120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http://www.989rock.com/public/images/pictures/products-lg/soil-enhancers/soil-enhancers-coco-fiber-01-xl.jpg</a:t>
            </a:r>
          </a:p>
        </p:txBody>
      </p:sp>
    </p:spTree>
    <p:extLst>
      <p:ext uri="{BB962C8B-B14F-4D97-AF65-F5344CB8AC3E}">
        <p14:creationId xmlns:p14="http://schemas.microsoft.com/office/powerpoint/2010/main" val="184414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Sawdust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used in the 1970s and 1980s in nursery container mixes</a:t>
            </a:r>
          </a:p>
          <a:p>
            <a:r>
              <a:rPr lang="en-US" dirty="0" smtClean="0"/>
              <a:t>Retains some moisture but assists in drainage</a:t>
            </a:r>
          </a:p>
          <a:p>
            <a:r>
              <a:rPr lang="en-US" dirty="0" smtClean="0"/>
              <a:t>Breaks down quickly therefore shrinking the mix in volume and poor drainage</a:t>
            </a:r>
          </a:p>
          <a:p>
            <a:r>
              <a:rPr lang="en-US" dirty="0" smtClean="0"/>
              <a:t>Ties up nitrogen due to the high carbon to nitrogen ratio</a:t>
            </a:r>
          </a:p>
          <a:p>
            <a:r>
              <a:rPr lang="en-US" dirty="0" smtClean="0"/>
              <a:t>Sawdust is still used in the industry today but in small quantities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763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raiseyourgarden.com/uploads/2/8/1/4/28144805/3322288_ori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2"/>
          <a:stretch/>
        </p:blipFill>
        <p:spPr bwMode="auto">
          <a:xfrm>
            <a:off x="7251834" y="487140"/>
            <a:ext cx="4038600" cy="5810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91325" y="6297770"/>
            <a:ext cx="3056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http://www.raiseyourgarden.com/uploads/2/8/1/4/28144805/3322288_orig.jpg</a:t>
            </a:r>
          </a:p>
        </p:txBody>
      </p:sp>
      <p:pic>
        <p:nvPicPr>
          <p:cNvPr id="5124" name="Picture 4" descr="http://static.wixstatic.com/media/ebf4f7_933b2a00616d46cdb41696f2b682905a.jpg/v1/fill/w_400,h_215,al_c,q_80,usm_0.66_1.00_0.01/ebf4f7_933b2a00616d46cdb41696f2b68290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9" y="960211"/>
            <a:ext cx="6688699" cy="3595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01780" y="4595582"/>
            <a:ext cx="4152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http://static.wixstatic.com/media/ebf4f7_933b2a00616d46cdb41696f2b682905a.jpg/v1/fill/w_400,h_215,al_c,q_80,usm_0.66_1.00_0.01/ebf4f7_933b2a00616d46cdb41696f2b682905a.jpg</a:t>
            </a:r>
          </a:p>
        </p:txBody>
      </p:sp>
    </p:spTree>
    <p:extLst>
      <p:ext uri="{BB962C8B-B14F-4D97-AF65-F5344CB8AC3E}">
        <p14:creationId xmlns:p14="http://schemas.microsoft.com/office/powerpoint/2010/main" val="232945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Rice Hulls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Thin, </a:t>
            </a:r>
            <a:r>
              <a:rPr lang="en-US" dirty="0"/>
              <a:t>feather-light with the thin, pointed shape of rice </a:t>
            </a:r>
            <a:r>
              <a:rPr lang="en-US" dirty="0" smtClean="0"/>
              <a:t>grains</a:t>
            </a:r>
          </a:p>
          <a:p>
            <a:r>
              <a:rPr lang="en-US" dirty="0" smtClean="0"/>
              <a:t>Used to improve drainage and water retention</a:t>
            </a:r>
          </a:p>
          <a:p>
            <a:r>
              <a:rPr lang="en-US" dirty="0" smtClean="0"/>
              <a:t>Used in soil mixes instead of perlite</a:t>
            </a:r>
          </a:p>
          <a:p>
            <a:r>
              <a:rPr lang="en-US" dirty="0" smtClean="0"/>
              <a:t>Can substitute bark as they do not absorb growth regulators</a:t>
            </a:r>
          </a:p>
          <a:p>
            <a:r>
              <a:rPr lang="en-US" dirty="0"/>
              <a:t>The pH of rice hulls ranges from 5.7-6.5</a:t>
            </a:r>
            <a:endParaRPr lang="en-CA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 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58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6086" y="3786389"/>
            <a:ext cx="34964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/>
              <a:t>http://www.riceland.com/uploads/pages/top_dress_pbh_018.jpg</a:t>
            </a:r>
          </a:p>
        </p:txBody>
      </p:sp>
      <p:pic>
        <p:nvPicPr>
          <p:cNvPr id="6148" name="Picture 4" descr="https://s-media-cache-ak0.pinimg.com/236x/6a/d9/2c/6ad92cb25d6c0ac2f5391522592cd83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7746" cy="4309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309784"/>
            <a:ext cx="28977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https://s-media-cache-ak0.pinimg.com/236x/6a/d9/2c/6ad92cb25d6c0ac2f5391522592cd83f.jpg</a:t>
            </a:r>
          </a:p>
        </p:txBody>
      </p:sp>
      <p:pic>
        <p:nvPicPr>
          <p:cNvPr id="6150" name="Picture 6" descr="http://cdn.arbico-organics.com/images/insets/rice-hull-potting-m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76" y="734097"/>
            <a:ext cx="4838301" cy="5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riceland.com/uploads/pages/top_dress_pbh_0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11" y="0"/>
            <a:ext cx="5502289" cy="3696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41183" y="5933120"/>
            <a:ext cx="40096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http://cdn.arbico-organics.com/images/insets/rice-hull-potting-mix.jpg</a:t>
            </a:r>
          </a:p>
        </p:txBody>
      </p:sp>
    </p:spTree>
    <p:extLst>
      <p:ext uri="{BB962C8B-B14F-4D97-AF65-F5344CB8AC3E}">
        <p14:creationId xmlns:p14="http://schemas.microsoft.com/office/powerpoint/2010/main" val="312627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Biochar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369893"/>
            <a:ext cx="9601196" cy="393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Produced by a process called Pyrolysis</a:t>
            </a:r>
          </a:p>
          <a:p>
            <a:r>
              <a:rPr lang="en-US" dirty="0" smtClean="0"/>
              <a:t>Cooked at low temperature of 400-500 degrees Celsius</a:t>
            </a:r>
          </a:p>
          <a:p>
            <a:r>
              <a:rPr lang="en-CA" dirty="0" smtClean="0"/>
              <a:t>Made from organic materials: straw</a:t>
            </a:r>
            <a:r>
              <a:rPr lang="en-CA" dirty="0"/>
              <a:t>, woody plants, manure and animal processing </a:t>
            </a:r>
            <a:r>
              <a:rPr lang="en-CA" dirty="0" smtClean="0"/>
              <a:t>by-products</a:t>
            </a:r>
          </a:p>
          <a:p>
            <a:r>
              <a:rPr lang="en-CA" dirty="0" smtClean="0"/>
              <a:t>Has a porous structure</a:t>
            </a:r>
          </a:p>
          <a:p>
            <a:r>
              <a:rPr lang="en-CA" dirty="0" smtClean="0"/>
              <a:t>Retains water and nutrients</a:t>
            </a:r>
          </a:p>
          <a:p>
            <a:r>
              <a:rPr lang="en-CA" dirty="0" smtClean="0"/>
              <a:t>Great habitat for microorganisms</a:t>
            </a:r>
          </a:p>
          <a:p>
            <a:r>
              <a:rPr lang="en-CA" dirty="0" smtClean="0"/>
              <a:t>Reduces soil acidity</a:t>
            </a:r>
          </a:p>
          <a:p>
            <a:r>
              <a:rPr lang="en-CA" dirty="0" smtClean="0"/>
              <a:t>Prevents algae growth</a:t>
            </a:r>
          </a:p>
          <a:p>
            <a:r>
              <a:rPr lang="en-CA" dirty="0" smtClean="0"/>
              <a:t>Increases yields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55" y="3538537"/>
            <a:ext cx="3695630" cy="24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Inorganic Components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Vermiculite</a:t>
            </a:r>
          </a:p>
          <a:p>
            <a:r>
              <a:rPr lang="en-US" sz="3600" dirty="0" smtClean="0"/>
              <a:t>Perlite</a:t>
            </a:r>
          </a:p>
          <a:p>
            <a:r>
              <a:rPr lang="en-US" sz="3600" dirty="0" smtClean="0"/>
              <a:t>Pumice Stone</a:t>
            </a:r>
          </a:p>
          <a:p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52612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Vermiculite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46986"/>
            <a:ext cx="9601196" cy="3799268"/>
          </a:xfrm>
        </p:spPr>
        <p:txBody>
          <a:bodyPr>
            <a:normAutofit/>
          </a:bodyPr>
          <a:lstStyle/>
          <a:p>
            <a:r>
              <a:rPr lang="en-US" dirty="0" smtClean="0"/>
              <a:t>Plate-shaped mineral rock</a:t>
            </a:r>
          </a:p>
          <a:p>
            <a:r>
              <a:rPr lang="en-US" dirty="0" smtClean="0"/>
              <a:t>Processed by rapidly heating to 1000 </a:t>
            </a:r>
            <a:r>
              <a:rPr lang="en-US" baseline="30000" dirty="0" smtClean="0"/>
              <a:t>0</a:t>
            </a:r>
            <a:r>
              <a:rPr lang="en-US" dirty="0" smtClean="0"/>
              <a:t>C. Water trapped between the layers causes the particles to expand during evaporation.</a:t>
            </a:r>
          </a:p>
          <a:p>
            <a:r>
              <a:rPr lang="en-US" dirty="0" smtClean="0"/>
              <a:t>In a potting mix the water and nutrients are retained between the layers of the particles.</a:t>
            </a:r>
          </a:p>
          <a:p>
            <a:r>
              <a:rPr lang="en-US" dirty="0" smtClean="0"/>
              <a:t>Has some nutrient content: magnesium, calcium and potassium</a:t>
            </a:r>
          </a:p>
          <a:p>
            <a:r>
              <a:rPr lang="en-US" dirty="0" smtClean="0"/>
              <a:t>Particle size varies with product grade</a:t>
            </a:r>
          </a:p>
          <a:p>
            <a:r>
              <a:rPr lang="en-US" dirty="0" smtClean="0"/>
              <a:t>Used in indoor propagation and potting mixes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137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g03.s.alicdn.com/kf/HTB1RVXYHpXXXXX2XVXXq6xXFXXXL/200168105/HTB1RVXYHpXXXXX2XVXXq6xXFXX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44" y="1225171"/>
            <a:ext cx="7612979" cy="523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917" y="222278"/>
            <a:ext cx="9601196" cy="1303867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Grades of Vermiculite</a:t>
            </a:r>
            <a:endParaRPr lang="en-CA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08850" y="6457890"/>
            <a:ext cx="480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http://g03.s.alicdn.com/kf/HTB1RVXYHpXXXXX2XVXXq6xXFXXXL/200168105/HTB1RVXYHpXXXXX2XVXXq6xXFXXXL.jpg</a:t>
            </a:r>
          </a:p>
        </p:txBody>
      </p:sp>
    </p:spTree>
    <p:extLst>
      <p:ext uri="{BB962C8B-B14F-4D97-AF65-F5344CB8AC3E}">
        <p14:creationId xmlns:p14="http://schemas.microsoft.com/office/powerpoint/2010/main" val="61391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bettervegetablegardening.com/images/horticultural-vermiculite-only-starting-seeds-roo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5"/>
          <a:stretch/>
        </p:blipFill>
        <p:spPr bwMode="auto">
          <a:xfrm>
            <a:off x="7716591" y="0"/>
            <a:ext cx="4475409" cy="3374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7365" y="3374266"/>
            <a:ext cx="3133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http://www.bettervegetablegardening.com/images/horticultural-vermiculite-only-starting-seeds-roots.jpg</a:t>
            </a:r>
          </a:p>
        </p:txBody>
      </p:sp>
      <p:pic>
        <p:nvPicPr>
          <p:cNvPr id="7172" name="Picture 4" descr="http://www.melbartholomew.com/wp-content/uploads/2013/08/vermiculite-grades-6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" y="24893"/>
            <a:ext cx="5024060" cy="3349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116031"/>
            <a:ext cx="5320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http://www.melbartholomew.com/wp-content/uploads/2013/08/vermiculite-grades-600x400.jpg</a:t>
            </a:r>
          </a:p>
        </p:txBody>
      </p:sp>
      <p:pic>
        <p:nvPicPr>
          <p:cNvPr id="7174" name="Picture 6" descr="http://www.gardensure.com/wp-content/uploads/2014/12/vermiculite-seed-covering-250x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34" y="3438661"/>
            <a:ext cx="4780744" cy="2868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63155" y="6319329"/>
            <a:ext cx="3997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http://www.gardensure.com/wp-content/uploads/2014/12/vermiculite-seed-covering-250x150.jpg</a:t>
            </a:r>
          </a:p>
        </p:txBody>
      </p:sp>
    </p:spTree>
    <p:extLst>
      <p:ext uri="{BB962C8B-B14F-4D97-AF65-F5344CB8AC3E}">
        <p14:creationId xmlns:p14="http://schemas.microsoft.com/office/powerpoint/2010/main" val="285954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Soilless Media</a:t>
            </a:r>
            <a:endParaRPr lang="en-CA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Soilless media varies depending on the propagation type and plant type</a:t>
            </a:r>
          </a:p>
          <a:p>
            <a:pPr lvl="1"/>
            <a:r>
              <a:rPr lang="en-CA" sz="2400" dirty="0" smtClean="0"/>
              <a:t>Ex: cuttings vs seeding</a:t>
            </a:r>
          </a:p>
          <a:p>
            <a:r>
              <a:rPr lang="en-CA" dirty="0" smtClean="0"/>
              <a:t>Media can come pre-mixed by a supplier or mixed at the nursery using a chosen recipe</a:t>
            </a:r>
          </a:p>
          <a:p>
            <a:r>
              <a:rPr lang="en-CA" dirty="0" smtClean="0"/>
              <a:t>Most pre-mixed media contains peat moss, perlite and/or vermiculite</a:t>
            </a:r>
          </a:p>
          <a:p>
            <a:pPr lvl="1"/>
            <a:r>
              <a:rPr lang="en-CA" sz="2400" dirty="0" smtClean="0"/>
              <a:t>Amendments such as lime may also be added to adjust the pH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8156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Perlite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Crushed volcanic rock heated rapidly to 1000 </a:t>
            </a:r>
            <a:r>
              <a:rPr lang="en-US" baseline="30000" dirty="0" smtClean="0"/>
              <a:t>0</a:t>
            </a:r>
            <a:r>
              <a:rPr lang="en-US" dirty="0" smtClean="0"/>
              <a:t>C</a:t>
            </a:r>
          </a:p>
          <a:p>
            <a:r>
              <a:rPr lang="en-US" dirty="0" smtClean="0"/>
              <a:t>Particles expand to form a light weight, white granule</a:t>
            </a:r>
          </a:p>
          <a:p>
            <a:r>
              <a:rPr lang="en-US" dirty="0" smtClean="0"/>
              <a:t>The outside of each granule wets easily but the pores within the granules are sealed</a:t>
            </a:r>
          </a:p>
          <a:p>
            <a:r>
              <a:rPr lang="en-US" dirty="0" smtClean="0"/>
              <a:t>Used to ‘loosen’ a mix and improve drainage without adding weight</a:t>
            </a:r>
          </a:p>
          <a:p>
            <a:r>
              <a:rPr lang="en-US" dirty="0" smtClean="0"/>
              <a:t>Used in indoor propagation and potting mixes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021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perlite.com.eg/images/perli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" y="853675"/>
            <a:ext cx="7600022" cy="341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2461" y="4272877"/>
            <a:ext cx="2529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/>
              <a:t>http://www.perlite.com.eg/images/perlites.jpg</a:t>
            </a:r>
          </a:p>
        </p:txBody>
      </p:sp>
      <p:pic>
        <p:nvPicPr>
          <p:cNvPr id="9220" name="Picture 4" descr="http://www.tomatogrowing.co.uk/wp-content/uploads/2014/01/Perlite-So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464" y="2855333"/>
            <a:ext cx="4465489" cy="3457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72465" y="6313555"/>
            <a:ext cx="4298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http://www.tomatogrowing.co.uk/wp-content/uploads/2014/01/Perlite-Soil.jpg</a:t>
            </a:r>
          </a:p>
        </p:txBody>
      </p:sp>
    </p:spTree>
    <p:extLst>
      <p:ext uri="{BB962C8B-B14F-4D97-AF65-F5344CB8AC3E}">
        <p14:creationId xmlns:p14="http://schemas.microsoft.com/office/powerpoint/2010/main" val="393699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cuttings rooted in perlite in nurs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71" y="789803"/>
            <a:ext cx="4223344" cy="551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 bed with hundreds of cuttings. These were cut and planted in late December. Within a few months their roots will have established and the tiny plants will be ready for transplanting into larger pots. HANDOUT/ SARNIA OBSERVER/ POSTMEDIA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28834" cy="5201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6672" y="5264502"/>
            <a:ext cx="53755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http://www.theobserver.ca/2016/02/12/most-new-plants-started-by-stem-cuttings-in-nursery-industry</a:t>
            </a:r>
          </a:p>
        </p:txBody>
      </p:sp>
      <p:sp>
        <p:nvSpPr>
          <p:cNvPr id="2" name="Rectangle 1"/>
          <p:cNvSpPr/>
          <p:nvPr/>
        </p:nvSpPr>
        <p:spPr>
          <a:xfrm>
            <a:off x="7012182" y="6304002"/>
            <a:ext cx="40786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http://4.bp.blogspot.com/-9J1Q7axwJMo/ThemwdqFzJI/AAAAAAAAARk/vnIFdcZjaGk/s1600/CIMG0640.JPG</a:t>
            </a:r>
          </a:p>
        </p:txBody>
      </p:sp>
    </p:spTree>
    <p:extLst>
      <p:ext uri="{BB962C8B-B14F-4D97-AF65-F5344CB8AC3E}">
        <p14:creationId xmlns:p14="http://schemas.microsoft.com/office/powerpoint/2010/main" val="302475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Pumice Stone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Naturally occurring rock of volcanic origin</a:t>
            </a:r>
          </a:p>
          <a:p>
            <a:r>
              <a:rPr lang="en-US" dirty="0" smtClean="0"/>
              <a:t>Formed from the quickly cooling rock blown out of the volcano</a:t>
            </a:r>
          </a:p>
          <a:p>
            <a:r>
              <a:rPr lang="en-US" dirty="0" smtClean="0"/>
              <a:t>It is mined, ground and screened to various sizes</a:t>
            </a:r>
          </a:p>
          <a:p>
            <a:r>
              <a:rPr lang="en-US" dirty="0" smtClean="0"/>
              <a:t>As it is porous it will retain some water and nutrients</a:t>
            </a:r>
          </a:p>
          <a:p>
            <a:r>
              <a:rPr lang="en-US" dirty="0" smtClean="0"/>
              <a:t>Provides extra drainage</a:t>
            </a:r>
          </a:p>
          <a:p>
            <a:r>
              <a:rPr lang="en-US" dirty="0" smtClean="0"/>
              <a:t>Often used in herbaceous perennial and green roof mixes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0738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t.hzcdn.com/simgs/a7a24e4e06d9afc8_8-6894/home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0"/>
            <a:ext cx="4848463" cy="3238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97523" y="3211104"/>
            <a:ext cx="3958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http://st.hzcdn.com/simgs/a7a24e4e06d9afc8_8-6894/home-design.jpg</a:t>
            </a:r>
          </a:p>
        </p:txBody>
      </p:sp>
      <p:pic>
        <p:nvPicPr>
          <p:cNvPr id="11268" name="Picture 4" descr="http://www.powerhousehydroponics.com/wp-content/uploads/2014/12/clay-pebbles-hydroponic-grow-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97" y="3436171"/>
            <a:ext cx="4933969" cy="3225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01659" y="6645497"/>
            <a:ext cx="60372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http://www.powerhousehydroponics.com/wp-content/uploads/2014/12/clay-pebbles-hydroponic-grow-medium.jpg</a:t>
            </a:r>
          </a:p>
        </p:txBody>
      </p:sp>
      <p:pic>
        <p:nvPicPr>
          <p:cNvPr id="11270" name="Picture 6" descr="http://farm4.staticflickr.com/3681/12419225404_8f7500c420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150232" cy="3436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7755" y="3418688"/>
            <a:ext cx="3958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http://farm4.staticflickr.com/3681/12419225404_8f7500c420_z.jpg</a:t>
            </a:r>
          </a:p>
        </p:txBody>
      </p:sp>
    </p:spTree>
    <p:extLst>
      <p:ext uri="{BB962C8B-B14F-4D97-AF65-F5344CB8AC3E}">
        <p14:creationId xmlns:p14="http://schemas.microsoft.com/office/powerpoint/2010/main" val="344065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Media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components in soilless media will determine it’s porosity and water holding capacity.</a:t>
            </a:r>
          </a:p>
          <a:p>
            <a:r>
              <a:rPr lang="en-US" dirty="0" smtClean="0"/>
              <a:t>Media should be based on the climatic conditions of the area</a:t>
            </a:r>
          </a:p>
          <a:p>
            <a:r>
              <a:rPr lang="en-US" dirty="0" smtClean="0"/>
              <a:t>As media ages components break down</a:t>
            </a:r>
            <a:r>
              <a:rPr lang="en-CA" dirty="0" smtClean="0"/>
              <a:t> which leads to higher water holding capacity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314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Perennial Mix &amp; Nursery Mix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Perennial Mix contains finer bark (3/4 in minus) </a:t>
            </a:r>
            <a:endParaRPr lang="en-CA" dirty="0"/>
          </a:p>
          <a:p>
            <a:r>
              <a:rPr lang="en-CA" dirty="0" smtClean="0"/>
              <a:t>Nursery mix is coarser (bark size 1 in minus)</a:t>
            </a:r>
          </a:p>
          <a:p>
            <a:r>
              <a:rPr lang="en-CA" dirty="0"/>
              <a:t>A</a:t>
            </a:r>
            <a:r>
              <a:rPr lang="en-CA" dirty="0" smtClean="0"/>
              <a:t>mendments are also used in the mix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342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Amendments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CA" dirty="0"/>
              <a:t>Dolomite lime </a:t>
            </a:r>
            <a:r>
              <a:rPr lang="en-CA" dirty="0" smtClean="0"/>
              <a:t>to </a:t>
            </a:r>
            <a:r>
              <a:rPr lang="en-CA" dirty="0"/>
              <a:t>adjust pH to about 5.8 and add calcium and magnesium</a:t>
            </a:r>
          </a:p>
          <a:p>
            <a:pPr lvl="0"/>
            <a:r>
              <a:rPr lang="en-CA" dirty="0"/>
              <a:t>Triple Super phosphate to support root growth</a:t>
            </a:r>
          </a:p>
          <a:p>
            <a:pPr lvl="0"/>
            <a:r>
              <a:rPr lang="en-CA" dirty="0"/>
              <a:t>Gypsum to add an extra source of calcium</a:t>
            </a:r>
          </a:p>
          <a:p>
            <a:pPr lvl="0"/>
            <a:r>
              <a:rPr lang="en-CA" dirty="0"/>
              <a:t>Granular micro nutrients plus a liquid form of iron </a:t>
            </a:r>
            <a:endParaRPr lang="en-CA" dirty="0" smtClean="0"/>
          </a:p>
          <a:p>
            <a:pPr lvl="0"/>
            <a:r>
              <a:rPr lang="en-CA" dirty="0" smtClean="0"/>
              <a:t>A </a:t>
            </a:r>
            <a:r>
              <a:rPr lang="en-CA" dirty="0"/>
              <a:t>starter fertilizer of potassium nitrate (quick release) to support immediate growth and off set C/N ratio of </a:t>
            </a:r>
            <a:r>
              <a:rPr lang="en-CA" dirty="0" smtClean="0"/>
              <a:t>bark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0007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Propagation Containers</a:t>
            </a:r>
            <a:endParaRPr lang="en-CA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b="18880"/>
          <a:stretch/>
        </p:blipFill>
        <p:spPr>
          <a:xfrm>
            <a:off x="3556000" y="2511381"/>
            <a:ext cx="5080000" cy="33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Seeding Trays</a:t>
            </a:r>
            <a:endParaRPr lang="en-CA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Can vary is the size of plugs depending on:</a:t>
            </a:r>
          </a:p>
          <a:p>
            <a:pPr lvl="1"/>
            <a:r>
              <a:rPr lang="en-CA" sz="2400" dirty="0" smtClean="0"/>
              <a:t> The size of seed</a:t>
            </a:r>
          </a:p>
          <a:p>
            <a:pPr lvl="1"/>
            <a:r>
              <a:rPr lang="en-CA" sz="2400" dirty="0"/>
              <a:t>S</a:t>
            </a:r>
            <a:r>
              <a:rPr lang="en-CA" sz="2400" dirty="0" smtClean="0"/>
              <a:t>eeding machine</a:t>
            </a:r>
          </a:p>
          <a:p>
            <a:pPr lvl="1"/>
            <a:r>
              <a:rPr lang="en-CA" sz="2400" dirty="0"/>
              <a:t>C</a:t>
            </a:r>
            <a:r>
              <a:rPr lang="en-CA" sz="2400" dirty="0" smtClean="0"/>
              <a:t>ustomer preference</a:t>
            </a:r>
          </a:p>
          <a:p>
            <a:r>
              <a:rPr lang="en-CA" dirty="0" smtClean="0"/>
              <a:t>Trays are identified by the number of cells they contain</a:t>
            </a:r>
          </a:p>
          <a:p>
            <a:r>
              <a:rPr lang="en-CA" dirty="0" smtClean="0"/>
              <a:t>Some common seeds starting trays are 324, 128, 105, 72, 50, or 38 cell</a:t>
            </a:r>
          </a:p>
        </p:txBody>
      </p:sp>
    </p:spTree>
    <p:extLst>
      <p:ext uri="{BB962C8B-B14F-4D97-AF65-F5344CB8AC3E}">
        <p14:creationId xmlns:p14="http://schemas.microsoft.com/office/powerpoint/2010/main" val="129644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Organic Components of Media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Peat moss</a:t>
            </a:r>
          </a:p>
          <a:p>
            <a:r>
              <a:rPr lang="en-US" sz="3200" dirty="0" smtClean="0"/>
              <a:t>Bark</a:t>
            </a:r>
          </a:p>
          <a:p>
            <a:r>
              <a:rPr lang="en-US" sz="3200" dirty="0" smtClean="0"/>
              <a:t>Coir or Coco fiber</a:t>
            </a:r>
          </a:p>
          <a:p>
            <a:r>
              <a:rPr lang="en-US" sz="3200" dirty="0" smtClean="0"/>
              <a:t>Sawdust</a:t>
            </a:r>
          </a:p>
          <a:p>
            <a:r>
              <a:rPr lang="en-US" sz="3200" dirty="0" smtClean="0"/>
              <a:t>Rice hulls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09849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5" r="1689" b="23398"/>
          <a:stretch/>
        </p:blipFill>
        <p:spPr>
          <a:xfrm>
            <a:off x="1655913" y="12880"/>
            <a:ext cx="4198296" cy="2253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 b="24789"/>
          <a:stretch/>
        </p:blipFill>
        <p:spPr>
          <a:xfrm>
            <a:off x="7491211" y="-38636"/>
            <a:ext cx="4700789" cy="2472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0" b="28451"/>
          <a:stretch/>
        </p:blipFill>
        <p:spPr>
          <a:xfrm>
            <a:off x="6551058" y="4194547"/>
            <a:ext cx="5345589" cy="26401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48853" y="6603885"/>
            <a:ext cx="27927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900" dirty="0"/>
              <a:t>https://www.bootstrapfarmer.com/collections/seed-trays</a:t>
            </a:r>
          </a:p>
        </p:txBody>
      </p:sp>
      <p:pic>
        <p:nvPicPr>
          <p:cNvPr id="8" name="Picture 2" descr="E:\HORT 1261\1261 Kwantlen Material\pictures\forest seedlings\block siz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819" y="2523682"/>
            <a:ext cx="4982818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t="18106" r="2703" b="18265"/>
          <a:stretch/>
        </p:blipFill>
        <p:spPr>
          <a:xfrm>
            <a:off x="5565819" y="2026440"/>
            <a:ext cx="3850783" cy="2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Filling the trays with Media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Nurseries use automated pieces of equipment to fill trays</a:t>
            </a:r>
          </a:p>
          <a:p>
            <a:r>
              <a:rPr lang="en-CA" dirty="0" smtClean="0"/>
              <a:t>Speeds up process</a:t>
            </a:r>
          </a:p>
          <a:p>
            <a:r>
              <a:rPr lang="en-CA" dirty="0" smtClean="0"/>
              <a:t>More uniform and efficient</a:t>
            </a:r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www.youtube.com/watch?v=unwthK-ZqVc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1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Plugs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Pre-formed, medium filled plugs are popular </a:t>
            </a:r>
            <a:r>
              <a:rPr lang="en-CA" dirty="0" err="1" smtClean="0"/>
              <a:t>eg</a:t>
            </a:r>
            <a:r>
              <a:rPr lang="en-CA" dirty="0" smtClean="0"/>
              <a:t>: </a:t>
            </a:r>
            <a:r>
              <a:rPr lang="en-CA" dirty="0" err="1" smtClean="0"/>
              <a:t>Fertiss</a:t>
            </a:r>
            <a:r>
              <a:rPr lang="en-CA" dirty="0" smtClean="0"/>
              <a:t>, Aero Plugs</a:t>
            </a:r>
          </a:p>
          <a:p>
            <a:r>
              <a:rPr lang="en-CA" dirty="0" smtClean="0"/>
              <a:t>Oasis foam plugs also used</a:t>
            </a:r>
          </a:p>
          <a:p>
            <a:r>
              <a:rPr lang="en-CA" dirty="0" smtClean="0"/>
              <a:t>Jiffy 7’s have been on the market for decades</a:t>
            </a:r>
          </a:p>
          <a:p>
            <a:r>
              <a:rPr lang="en-CA" dirty="0" err="1" smtClean="0"/>
              <a:t>Ellepot</a:t>
            </a:r>
            <a:r>
              <a:rPr lang="en-CA" dirty="0" smtClean="0"/>
              <a:t>- pre-filled sleeve of premixed propagation medium</a:t>
            </a:r>
          </a:p>
          <a:p>
            <a:r>
              <a:rPr lang="en-CA" dirty="0" smtClean="0"/>
              <a:t>Q-plugs – mixture of peat and other amendments glued together with a binding agent. Holes are drilled into the center</a:t>
            </a:r>
          </a:p>
        </p:txBody>
      </p:sp>
    </p:spTree>
    <p:extLst>
      <p:ext uri="{BB962C8B-B14F-4D97-AF65-F5344CB8AC3E}">
        <p14:creationId xmlns:p14="http://schemas.microsoft.com/office/powerpoint/2010/main" val="38204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838" t="39995" r="29014" b="30319"/>
          <a:stretch/>
        </p:blipFill>
        <p:spPr>
          <a:xfrm>
            <a:off x="721217" y="711922"/>
            <a:ext cx="1815921" cy="2494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7735" y="3206839"/>
            <a:ext cx="21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Q-plug</a:t>
            </a:r>
            <a:endParaRPr lang="en-CA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1" b="18485"/>
          <a:stretch/>
        </p:blipFill>
        <p:spPr>
          <a:xfrm>
            <a:off x="2999342" y="270845"/>
            <a:ext cx="4362450" cy="2846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185634" y="3101626"/>
            <a:ext cx="243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 smtClean="0"/>
              <a:t>Preforma</a:t>
            </a:r>
            <a:r>
              <a:rPr lang="en-CA" sz="2400" b="1" dirty="0" smtClean="0"/>
              <a:t> Plugs</a:t>
            </a:r>
            <a:endParaRPr lang="en-CA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18242" y="4568831"/>
            <a:ext cx="19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Jiffy 7</a:t>
            </a:r>
            <a:endParaRPr lang="en-CA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2" r="19112" b="30328"/>
          <a:stretch/>
        </p:blipFill>
        <p:spPr>
          <a:xfrm>
            <a:off x="7527701" y="1291835"/>
            <a:ext cx="3917497" cy="327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9" y="3794124"/>
            <a:ext cx="4494727" cy="2981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787166" y="5857613"/>
            <a:ext cx="14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 smtClean="0"/>
              <a:t>Ellepots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72470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Containers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May vary with plant type and production practices at each nursery</a:t>
            </a:r>
          </a:p>
          <a:p>
            <a:r>
              <a:rPr lang="en-CA" dirty="0" smtClean="0"/>
              <a:t>The size and shape of each plug must fit the next pot size</a:t>
            </a:r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77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960" y="220191"/>
            <a:ext cx="9601196" cy="1303867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Transplanting/Cuttings Pots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3" y="2468324"/>
            <a:ext cx="4978401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0" y="123475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45" y="1552225"/>
            <a:ext cx="2582558" cy="2582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46" y="2843504"/>
            <a:ext cx="5869446" cy="34629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4882" y="6202124"/>
            <a:ext cx="42414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900" dirty="0"/>
              <a:t>http://www.nurserymag.com/article/automating-propagation-nursery-container-proptek/</a:t>
            </a:r>
          </a:p>
        </p:txBody>
      </p:sp>
    </p:spTree>
    <p:extLst>
      <p:ext uri="{BB962C8B-B14F-4D97-AF65-F5344CB8AC3E}">
        <p14:creationId xmlns:p14="http://schemas.microsoft.com/office/powerpoint/2010/main" val="39227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Sanitation</a:t>
            </a:r>
            <a:endParaRPr lang="en-CA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Flats, tray inserts or pots need to be </a:t>
            </a:r>
            <a:r>
              <a:rPr lang="en-CA" b="1" dirty="0" smtClean="0"/>
              <a:t>new</a:t>
            </a:r>
            <a:r>
              <a:rPr lang="en-CA" dirty="0" smtClean="0"/>
              <a:t> or </a:t>
            </a:r>
            <a:r>
              <a:rPr lang="en-CA" b="1" dirty="0" smtClean="0"/>
              <a:t>sanitized</a:t>
            </a:r>
            <a:r>
              <a:rPr lang="en-CA" dirty="0" smtClean="0"/>
              <a:t> if reused</a:t>
            </a:r>
          </a:p>
          <a:p>
            <a:r>
              <a:rPr lang="en-CA" dirty="0" smtClean="0"/>
              <a:t>Soak pots in 1 part bleach to 9 parts of water for 10 minutes</a:t>
            </a:r>
          </a:p>
          <a:p>
            <a:r>
              <a:rPr lang="en-CA" dirty="0" smtClean="0"/>
              <a:t>Rinse with water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8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492" y="2424566"/>
            <a:ext cx="9601196" cy="1303867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</a:rPr>
              <a:t>Questions?!!!</a:t>
            </a:r>
            <a:endParaRPr lang="en-CA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Peat Moss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3412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 smtClean="0"/>
              <a:t>Partially decomposed plant residue</a:t>
            </a:r>
          </a:p>
          <a:p>
            <a:r>
              <a:rPr lang="en-US" sz="3100" dirty="0" smtClean="0"/>
              <a:t>Formed in wet areas</a:t>
            </a:r>
          </a:p>
          <a:p>
            <a:r>
              <a:rPr lang="en-US" sz="3100" dirty="0" smtClean="0"/>
              <a:t>Environmental concern is the depletion of peat bogs due to aggressive removal of peat. </a:t>
            </a:r>
          </a:p>
          <a:p>
            <a:r>
              <a:rPr lang="en-US" sz="3100" dirty="0" smtClean="0"/>
              <a:t>Light tan peat moss has very high water holding capacity (up to 60% of its volume in water</a:t>
            </a:r>
            <a:r>
              <a:rPr lang="en-CA" sz="3100" dirty="0" smtClean="0"/>
              <a:t>)</a:t>
            </a:r>
          </a:p>
          <a:p>
            <a:r>
              <a:rPr lang="en-US" sz="3100" dirty="0" smtClean="0"/>
              <a:t>Darker peat has greater water and nutrient retention but lower drainage capacity</a:t>
            </a:r>
          </a:p>
          <a:p>
            <a:r>
              <a:rPr lang="en-US" sz="3100" dirty="0" smtClean="0"/>
              <a:t>The pH of peat moss is very low (3 to 4)</a:t>
            </a:r>
            <a:endParaRPr lang="en-CA" sz="31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94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reenstrides.com/images-wp/peat-b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2817286"/>
            <a:ext cx="4915392" cy="368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33813" y="6503829"/>
            <a:ext cx="29450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/>
              <a:t>http://www.greenstrides.com/images-wp/peat-bog.jpg</a:t>
            </a:r>
          </a:p>
        </p:txBody>
      </p:sp>
      <p:pic>
        <p:nvPicPr>
          <p:cNvPr id="1028" name="Picture 4" descr="http://static1.squarespace.com/static/544591e6e4b0135285aeb5b6/t/55476d76e4b0ebaf8fae6a3a/1430744438418/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396"/>
            <a:ext cx="6858000" cy="5143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6062" y="5021105"/>
            <a:ext cx="67614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http://static1.squarespace.com/static/544591e6e4b0135285aeb5b6/t/55476d76e4b0ebaf8fae6a3a/1430744438418/image.jpg</a:t>
            </a:r>
          </a:p>
        </p:txBody>
      </p:sp>
    </p:spTree>
    <p:extLst>
      <p:ext uri="{BB962C8B-B14F-4D97-AF65-F5344CB8AC3E}">
        <p14:creationId xmlns:p14="http://schemas.microsoft.com/office/powerpoint/2010/main" val="64779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hidroponia.denivel.com/wp-content/uploads/2014/11/peat-moss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4" y="0"/>
            <a:ext cx="5715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3589" y="5715000"/>
            <a:ext cx="4537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http://www.hidroponia.denivel.com/wp-content/uploads/2014/11/peat-moss-3.jpg</a:t>
            </a:r>
          </a:p>
        </p:txBody>
      </p:sp>
      <p:pic>
        <p:nvPicPr>
          <p:cNvPr id="2052" name="Picture 4" descr="http://mobileimages.lowes.com/product/converted/025849/0258490008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74" y="0"/>
            <a:ext cx="6276975" cy="6276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45645" y="6350290"/>
            <a:ext cx="43702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http://mobileimages.lowes.com/product/converted/025849/025849000820.jpg</a:t>
            </a:r>
          </a:p>
        </p:txBody>
      </p:sp>
    </p:spTree>
    <p:extLst>
      <p:ext uri="{BB962C8B-B14F-4D97-AF65-F5344CB8AC3E}">
        <p14:creationId xmlns:p14="http://schemas.microsoft.com/office/powerpoint/2010/main" val="376160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Bark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378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BC Douglas fir and hemlock are the primary sources</a:t>
            </a:r>
          </a:p>
          <a:p>
            <a:r>
              <a:rPr lang="en-US" dirty="0" smtClean="0"/>
              <a:t>In eastern Canada pine is the primary source</a:t>
            </a:r>
          </a:p>
          <a:p>
            <a:r>
              <a:rPr lang="en-US" dirty="0" smtClean="0"/>
              <a:t>Bark used for growing media is ground up and screened to various sizes</a:t>
            </a:r>
          </a:p>
          <a:p>
            <a:r>
              <a:rPr lang="en-US" dirty="0" smtClean="0"/>
              <a:t>Screened bark is left to age in the rain or under sprinklers to leach out any salts</a:t>
            </a:r>
          </a:p>
          <a:p>
            <a:r>
              <a:rPr lang="en-US" dirty="0" smtClean="0"/>
              <a:t>Piles are also heated to rid of any possible plant diseases</a:t>
            </a:r>
          </a:p>
          <a:p>
            <a:r>
              <a:rPr lang="en-US" dirty="0" smtClean="0"/>
              <a:t>The process is repeated three times</a:t>
            </a:r>
          </a:p>
          <a:p>
            <a:r>
              <a:rPr lang="en-US" dirty="0" smtClean="0"/>
              <a:t>Bark absorbs growth regulators</a:t>
            </a:r>
          </a:p>
          <a:p>
            <a:r>
              <a:rPr lang="en-US" dirty="0" smtClean="0"/>
              <a:t>A 25% increase of growth regulators is applied to plants where bark is part of the potting mix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396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gpmulch.com/uploads/3/1/0/9/3109567/8658871.png?13433166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18" y="695458"/>
            <a:ext cx="3268238" cy="4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74797" y="5228821"/>
            <a:ext cx="2335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http://www.sgpmulch.com/uploads/3/1/0/9/3109567/8658871.png?1343316653</a:t>
            </a:r>
          </a:p>
        </p:txBody>
      </p:sp>
      <p:pic>
        <p:nvPicPr>
          <p:cNvPr id="3076" name="Picture 4" descr="http://garden.org/pics/2012-05-24/clintbrown/73189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60" y="749958"/>
            <a:ext cx="4377788" cy="4424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04090" y="5428876"/>
            <a:ext cx="2850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http://garden.org/ideas/view/RickCorey/652/Adding-Screened-Bark-to-Potting-Mix/</a:t>
            </a:r>
          </a:p>
        </p:txBody>
      </p:sp>
    </p:spTree>
    <p:extLst>
      <p:ext uri="{BB962C8B-B14F-4D97-AF65-F5344CB8AC3E}">
        <p14:creationId xmlns:p14="http://schemas.microsoft.com/office/powerpoint/2010/main" val="32553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Coir or Coco Fiber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It is composted coconut husk fiber</a:t>
            </a:r>
          </a:p>
          <a:p>
            <a:r>
              <a:rPr lang="en-US" dirty="0" smtClean="0"/>
              <a:t>Produced in Southeast Asia and shipped to North America in compressed block-like bricks</a:t>
            </a:r>
          </a:p>
          <a:p>
            <a:r>
              <a:rPr lang="en-US" dirty="0" smtClean="0"/>
              <a:t>Blocks are left out in the rain for several weeks to expand and leach salts</a:t>
            </a:r>
          </a:p>
          <a:p>
            <a:r>
              <a:rPr lang="en-US" dirty="0" smtClean="0"/>
              <a:t>Holds a great deal of moisture but provides lower levels of aeration than peat moss</a:t>
            </a:r>
          </a:p>
          <a:p>
            <a:r>
              <a:rPr lang="en-US" dirty="0" smtClean="0"/>
              <a:t>Less hydrophobic (ability to repel water) than peat</a:t>
            </a:r>
          </a:p>
          <a:p>
            <a:r>
              <a:rPr lang="en-US" dirty="0" smtClean="0"/>
              <a:t>pH is 4.9-6.8</a:t>
            </a:r>
          </a:p>
        </p:txBody>
      </p:sp>
    </p:spTree>
    <p:extLst>
      <p:ext uri="{BB962C8B-B14F-4D97-AF65-F5344CB8AC3E}">
        <p14:creationId xmlns:p14="http://schemas.microsoft.com/office/powerpoint/2010/main" val="2408688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1252</TotalTime>
  <Words>1044</Words>
  <Application>Microsoft Office PowerPoint</Application>
  <PresentationFormat>Widescreen</PresentationFormat>
  <Paragraphs>157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Black</vt:lpstr>
      <vt:lpstr>Calibri</vt:lpstr>
      <vt:lpstr>Garamond</vt:lpstr>
      <vt:lpstr>Organic</vt:lpstr>
      <vt:lpstr>Propagation Media</vt:lpstr>
      <vt:lpstr>Soilless Media</vt:lpstr>
      <vt:lpstr>Organic Components of Media</vt:lpstr>
      <vt:lpstr>Peat Moss</vt:lpstr>
      <vt:lpstr>PowerPoint Presentation</vt:lpstr>
      <vt:lpstr>PowerPoint Presentation</vt:lpstr>
      <vt:lpstr>Bark</vt:lpstr>
      <vt:lpstr>PowerPoint Presentation</vt:lpstr>
      <vt:lpstr>Coir or Coco Fiber</vt:lpstr>
      <vt:lpstr>PowerPoint Presentation</vt:lpstr>
      <vt:lpstr>Sawdust</vt:lpstr>
      <vt:lpstr>PowerPoint Presentation</vt:lpstr>
      <vt:lpstr>Rice Hulls</vt:lpstr>
      <vt:lpstr>PowerPoint Presentation</vt:lpstr>
      <vt:lpstr>Biochar</vt:lpstr>
      <vt:lpstr>Inorganic Components</vt:lpstr>
      <vt:lpstr>Vermiculite</vt:lpstr>
      <vt:lpstr>Grades of Vermiculite</vt:lpstr>
      <vt:lpstr>PowerPoint Presentation</vt:lpstr>
      <vt:lpstr>Perlite</vt:lpstr>
      <vt:lpstr>PowerPoint Presentation</vt:lpstr>
      <vt:lpstr>PowerPoint Presentation</vt:lpstr>
      <vt:lpstr>Pumice Stone</vt:lpstr>
      <vt:lpstr>PowerPoint Presentation</vt:lpstr>
      <vt:lpstr>Types of Media</vt:lpstr>
      <vt:lpstr>Perennial Mix &amp; Nursery Mix</vt:lpstr>
      <vt:lpstr>Soil Amendments</vt:lpstr>
      <vt:lpstr>Propagation Containers</vt:lpstr>
      <vt:lpstr>Seeding Trays</vt:lpstr>
      <vt:lpstr>PowerPoint Presentation</vt:lpstr>
      <vt:lpstr>Filling the trays with Media</vt:lpstr>
      <vt:lpstr>Plugs</vt:lpstr>
      <vt:lpstr>PowerPoint Presentation</vt:lpstr>
      <vt:lpstr>Containers</vt:lpstr>
      <vt:lpstr>Transplanting/Cuttings Pots</vt:lpstr>
      <vt:lpstr>Sanitation</vt:lpstr>
      <vt:lpstr>Questions?!!!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Propagation Media</dc:title>
  <dc:creator>Maria Valana</dc:creator>
  <cp:lastModifiedBy>Maria Valana</cp:lastModifiedBy>
  <cp:revision>54</cp:revision>
  <cp:lastPrinted>2016-11-03T16:55:43Z</cp:lastPrinted>
  <dcterms:created xsi:type="dcterms:W3CDTF">2016-09-10T23:25:38Z</dcterms:created>
  <dcterms:modified xsi:type="dcterms:W3CDTF">2018-11-08T16:02:01Z</dcterms:modified>
</cp:coreProperties>
</file>